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workdir/attachments/takhte_dom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52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155448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تخت فولاد اصفهان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457200" y="2331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برنامه جامع توسعه گردشگری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3200400" y="2971800"/>
            <a:ext cx="2743200" cy="4572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تحلیل وضع موجود + برنامه اجرایی + رویدادها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6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فهرست مطالب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۱. وضعیت موجود و چالش‌های واقعی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69164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۲. نقاط قوت و فرصت‌ها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228600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۳. رویدادهای فرهنگی پیشنهادی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88036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۴. برنامه اجرایی عصر دلگشا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1520" y="347472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۵. اقدامات کوتاه‌مدت و میان‌مدت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4069080"/>
            <a:ext cx="7680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۶. برنامه جامع توسعه گردشگری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32004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وضعیت موجود و چالش‌های واقعی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96012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28016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سرویس بهداشتی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11480" y="178308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تعداد خیلی کم و فاصله زیاد از نقاط اصلی بازدید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0040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9" name="Shape 7"/>
          <p:cNvSpPr/>
          <p:nvPr/>
        </p:nvSpPr>
        <p:spPr>
          <a:xfrm>
            <a:off x="3200400" y="96012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0" name="Text 8"/>
          <p:cNvSpPr/>
          <p:nvPr/>
        </p:nvSpPr>
        <p:spPr>
          <a:xfrm>
            <a:off x="3337560" y="128016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حمل‌ونقل عمومی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37560" y="178308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فقط خط بی‌آرتی ۱ رد می‌شود و ایستگاه توقف ندارد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2648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13" name="Shape 11"/>
          <p:cNvSpPr/>
          <p:nvPr/>
        </p:nvSpPr>
        <p:spPr>
          <a:xfrm>
            <a:off x="6126480" y="96012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4" name="Text 12"/>
          <p:cNvSpPr/>
          <p:nvPr/>
        </p:nvSpPr>
        <p:spPr>
          <a:xfrm>
            <a:off x="6263640" y="128016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مذهبی غالب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63640" y="178308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رنگ و بوی مذهبی خیلی قوی است و جنبه تاریخی کم‌رنگ شده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7432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17" name="Shape 15"/>
          <p:cNvSpPr/>
          <p:nvPr/>
        </p:nvSpPr>
        <p:spPr>
          <a:xfrm>
            <a:off x="274320" y="292608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" y="324612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استراحت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11480" y="374904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جای نشستن و فضای استراحت جمعی تقریباً وجود ندارد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20040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21" name="Shape 19"/>
          <p:cNvSpPr/>
          <p:nvPr/>
        </p:nvSpPr>
        <p:spPr>
          <a:xfrm>
            <a:off x="3200400" y="292608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22" name="Text 20"/>
          <p:cNvSpPr/>
          <p:nvPr/>
        </p:nvSpPr>
        <p:spPr>
          <a:xfrm>
            <a:off x="3337560" y="324612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پوشش و نظارت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337560" y="374904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مدام روی پوشش بازدیدکنندگان حساسیت و تذکر وجود دارد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2648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25" name="Shape 23"/>
          <p:cNvSpPr/>
          <p:nvPr/>
        </p:nvSpPr>
        <p:spPr>
          <a:xfrm>
            <a:off x="6126480" y="2926080"/>
            <a:ext cx="2788920" cy="109728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26" name="Text 24"/>
          <p:cNvSpPr/>
          <p:nvPr/>
        </p:nvSpPr>
        <p:spPr>
          <a:xfrm>
            <a:off x="6263640" y="324612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گروه گردشگری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263640" y="374904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فقط یک گروه گردشگری کوچک فعال است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32004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نقاط قوت فعلی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27432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960120"/>
            <a:ext cx="2788920" cy="1097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6" name="Text 4"/>
          <p:cNvSpPr/>
          <p:nvPr/>
        </p:nvSpPr>
        <p:spPr>
          <a:xfrm>
            <a:off x="411480" y="13258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سبز مناسب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11480" y="187452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تقریباً سبز و پوشش گیاهی خوب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0040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9" name="Shape 7"/>
          <p:cNvSpPr/>
          <p:nvPr/>
        </p:nvSpPr>
        <p:spPr>
          <a:xfrm>
            <a:off x="3200400" y="960120"/>
            <a:ext cx="2788920" cy="1097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0" name="Text 8"/>
          <p:cNvSpPr/>
          <p:nvPr/>
        </p:nvSpPr>
        <p:spPr>
          <a:xfrm>
            <a:off x="3337560" y="13258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نظافت قابل قبول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37560" y="187452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وضعیت تمیزی مجموعه نسبتاً مناسب است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26480" y="96012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13" name="Shape 11"/>
          <p:cNvSpPr/>
          <p:nvPr/>
        </p:nvSpPr>
        <p:spPr>
          <a:xfrm>
            <a:off x="6126480" y="960120"/>
            <a:ext cx="2788920" cy="1097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4" name="Text 12"/>
          <p:cNvSpPr/>
          <p:nvPr/>
        </p:nvSpPr>
        <p:spPr>
          <a:xfrm>
            <a:off x="6263640" y="13258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پارکینگ خوب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63640" y="187452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جای پارک مناسب و کافی وجود دارد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7432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17" name="Shape 15"/>
          <p:cNvSpPr/>
          <p:nvPr/>
        </p:nvSpPr>
        <p:spPr>
          <a:xfrm>
            <a:off x="274320" y="2926080"/>
            <a:ext cx="2788920" cy="1097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18" name="Text 16"/>
          <p:cNvSpPr/>
          <p:nvPr/>
        </p:nvSpPr>
        <p:spPr>
          <a:xfrm>
            <a:off x="411480" y="32918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کافه و رستوران اطراف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11480" y="384048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در اطراف مجموعه امکانات پذیرایی هست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20040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21" name="Shape 19"/>
          <p:cNvSpPr/>
          <p:nvPr/>
        </p:nvSpPr>
        <p:spPr>
          <a:xfrm>
            <a:off x="3200400" y="2926080"/>
            <a:ext cx="2788920" cy="1097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22" name="Text 20"/>
          <p:cNvSpPr/>
          <p:nvPr/>
        </p:nvSpPr>
        <p:spPr>
          <a:xfrm>
            <a:off x="3337560" y="32918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معماری ارزشمند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337560" y="384048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تکیه‌ها و سنگ‌قبرهای تاریخی باارزش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26480" y="2926080"/>
            <a:ext cx="2788920" cy="1783080"/>
          </a:xfrm>
          <a:prstGeom prst="roundRect">
            <a:avLst>
              <a:gd name="adj" fmla="val 5128"/>
            </a:avLst>
          </a:prstGeom>
          <a:solidFill>
            <a:srgbClr val="FDF6F0"/>
          </a:solidFill>
          <a:ln/>
        </p:spPr>
      </p:sp>
      <p:sp>
        <p:nvSpPr>
          <p:cNvPr id="25" name="Shape 23"/>
          <p:cNvSpPr/>
          <p:nvPr/>
        </p:nvSpPr>
        <p:spPr>
          <a:xfrm>
            <a:off x="6126480" y="2926080"/>
            <a:ext cx="2788920" cy="109728"/>
          </a:xfrm>
          <a:prstGeom prst="rect">
            <a:avLst/>
          </a:prstGeom>
          <a:solidFill>
            <a:srgbClr val="27AE60"/>
          </a:solidFill>
          <a:ln/>
        </p:spPr>
      </p:sp>
      <p:sp>
        <p:nvSpPr>
          <p:cNvPr id="26" name="Text 24"/>
          <p:cNvSpPr/>
          <p:nvPr/>
        </p:nvSpPr>
        <p:spPr>
          <a:xfrm>
            <a:off x="6263640" y="329184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ظرفیت معنوی بالا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263640" y="3840480"/>
            <a:ext cx="2514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پتانسیل قوی برای گردشگری معنوی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7432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نقشه گردشگری تخت فولاد</a:t>
            </a:r>
            <a:endParaRPr lang="en-US" sz="2000" dirty="0"/>
          </a:p>
        </p:txBody>
      </p:sp>
      <p:pic>
        <p:nvPicPr>
          <p:cNvPr id="4" name="Image 0" descr="/home/workdir/attachments/map_takht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777240"/>
            <a:ext cx="841248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7432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هنر حجاری و سنگ‌قبرهای تاریخی</a:t>
            </a:r>
            <a:endParaRPr lang="en-US" sz="2000" dirty="0"/>
          </a:p>
        </p:txBody>
      </p:sp>
      <p:pic>
        <p:nvPicPr>
          <p:cNvPr id="4" name="Image 0" descr="/home/workdir/attachments/carving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822960"/>
            <a:ext cx="4114800" cy="3931920"/>
          </a:xfrm>
          <a:prstGeom prst="rect">
            <a:avLst/>
          </a:prstGeom>
        </p:spPr>
      </p:pic>
      <p:pic>
        <p:nvPicPr>
          <p:cNvPr id="5" name="Image 1" descr="/home/workdir/attachments/tombstone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822960"/>
            <a:ext cx="4114800" cy="3931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320040"/>
            <a:ext cx="8412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رویدادهای فرهنگی پیشنهادی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DF6F0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0" y="10058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عصر دلگشا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0" y="10058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هر پنجشنبه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تور روایت‌محور + قصه‌گویی + پذیرایی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65760" y="155448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0" y="16459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تکیه‌گرد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0" y="16459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هر دو هفته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" y="16459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معرفی تخصصی یک تکیه در هر جلسه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65760" y="219456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DF6F0"/>
          </a:solidFill>
          <a:ln/>
        </p:spPr>
      </p:sp>
      <p:sp>
        <p:nvSpPr>
          <p:cNvPr id="13" name="Text 11"/>
          <p:cNvSpPr/>
          <p:nvPr/>
        </p:nvSpPr>
        <p:spPr>
          <a:xfrm>
            <a:off x="6583680" y="228600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دل‌نواز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72000" y="22860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ماهانه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22860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تمرکز روی هنر حجاری و سنگ‌قبرها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65760" y="283464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6583680" y="292608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ردپا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0" y="292608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مناسبتی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02920" y="29260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چالش بازی‌محور برای نوجوانان و دانش‌آموزان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365760" y="347472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DF6F0"/>
          </a:solidFill>
          <a:ln/>
        </p:spPr>
      </p:sp>
      <p:sp>
        <p:nvSpPr>
          <p:cNvPr id="21" name="Text 19"/>
          <p:cNvSpPr/>
          <p:nvPr/>
        </p:nvSpPr>
        <p:spPr>
          <a:xfrm>
            <a:off x="6583680" y="356616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چله‌خانه تجربه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72000" y="356616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رزروی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2920" y="356616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تجربه کوتاه عبادت و خلوت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65760" y="4114800"/>
            <a:ext cx="841248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6583680" y="420624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شب شعر و ذکر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572000" y="420624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ماهانه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02920" y="42062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شعرخوانی و ذکر با محوریت عرفا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7432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برنامه اجرایی رویداد عصر دلگشا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365760" y="82296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E67E22"/>
          </a:solidFill>
          <a:ln/>
        </p:spPr>
      </p:sp>
      <p:sp>
        <p:nvSpPr>
          <p:cNvPr id="5" name="Text 3"/>
          <p:cNvSpPr/>
          <p:nvPr/>
        </p:nvSpPr>
        <p:spPr>
          <a:xfrm>
            <a:off x="365760" y="91440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۱۴:۳۰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286000" y="9144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آماده‌سازی و پذیرش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65760" y="146304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E67E22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" y="155448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۱۵:۰۰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286000" y="155448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خوش‌آمدگویی و معرفی مسیرها (سرشت / بهشت)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65760" y="210312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E67E22"/>
          </a:solidFill>
          <a:ln/>
        </p:spPr>
      </p:sp>
      <p:sp>
        <p:nvSpPr>
          <p:cNvPr id="11" name="Text 9"/>
          <p:cNvSpPr/>
          <p:nvPr/>
        </p:nvSpPr>
        <p:spPr>
          <a:xfrm>
            <a:off x="365760" y="219456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۱۵:۱۵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286000" y="219456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شروع تور گروهی (۹۰ دقیقه)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E67E22"/>
          </a:solidFill>
          <a:ln/>
        </p:spPr>
      </p:sp>
      <p:sp>
        <p:nvSpPr>
          <p:cNvPr id="14" name="Text 12"/>
          <p:cNvSpPr/>
          <p:nvPr/>
        </p:nvSpPr>
        <p:spPr>
          <a:xfrm>
            <a:off x="365760" y="283464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۱۶:۴۵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286000" y="283464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توقف در باغ طوبی + پذیرایی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5760" y="338328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E67E22"/>
          </a:solidFill>
          <a:ln/>
        </p:spPr>
      </p:sp>
      <p:sp>
        <p:nvSpPr>
          <p:cNvPr id="17" name="Text 15"/>
          <p:cNvSpPr/>
          <p:nvPr/>
        </p:nvSpPr>
        <p:spPr>
          <a:xfrm>
            <a:off x="365760" y="347472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۱۷:۳۰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286000" y="347472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جمع‌بندی و اختتامیه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365760" y="4023360"/>
            <a:ext cx="1645920" cy="502920"/>
          </a:xfrm>
          <a:prstGeom prst="roundRect">
            <a:avLst>
              <a:gd name="adj" fmla="val 14545"/>
            </a:avLst>
          </a:prstGeom>
          <a:solidFill>
            <a:srgbClr val="E67E22"/>
          </a:solidFill>
          <a:ln/>
        </p:spPr>
      </p:sp>
      <p:sp>
        <p:nvSpPr>
          <p:cNvPr id="20" name="Text 18"/>
          <p:cNvSpPr/>
          <p:nvPr/>
        </p:nvSpPr>
        <p:spPr>
          <a:xfrm>
            <a:off x="365760" y="4114800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بعد اذان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2286000" y="411480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اختیاری: دعای کمیل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32004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اقدامات فوری و کوتاه‌مدت (مدیریت)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321040" y="941832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5" name="Text 3"/>
          <p:cNvSpPr/>
          <p:nvPr/>
        </p:nvSpPr>
        <p:spPr>
          <a:xfrm>
            <a:off x="8321040" y="978408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۱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303520" y="91440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افزایش سرویس بهداشتی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65760" y="914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نصب WC سیار یا ثابت در نقاط پرتردد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21040" y="1600200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9" name="Text 7"/>
          <p:cNvSpPr/>
          <p:nvPr/>
        </p:nvSpPr>
        <p:spPr>
          <a:xfrm>
            <a:off x="8321040" y="1636776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۲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303520" y="1572768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ایجاد ایستگاه توقف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65760" y="157276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هماهنگی با اتوبوسرانی برای توقف خط بی‌آرتی ۱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321040" y="2258568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13" name="Text 11"/>
          <p:cNvSpPr/>
          <p:nvPr/>
        </p:nvSpPr>
        <p:spPr>
          <a:xfrm>
            <a:off x="8321040" y="2295144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303520" y="2231136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تقویت جنبه تاریخی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65760" y="223113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تابلوهای معرفی تاریخ و مشاهیر (نه فقط مذهبی)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321040" y="2916936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17" name="Text 15"/>
          <p:cNvSpPr/>
          <p:nvPr/>
        </p:nvSpPr>
        <p:spPr>
          <a:xfrm>
            <a:off x="8321040" y="2953512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۴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303520" y="2889504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فضای نشستن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65760" y="288950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نصب نیمکت و سایه‌بان در نقاط مناسب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321040" y="3575304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21" name="Text 19"/>
          <p:cNvSpPr/>
          <p:nvPr/>
        </p:nvSpPr>
        <p:spPr>
          <a:xfrm>
            <a:off x="8321040" y="3611880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۵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303520" y="3547872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تعدیل نظارت پوشش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65760" y="3547872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آموزش نیروهای حراست برای برخورد محترمانه‌تر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321040" y="4233672"/>
            <a:ext cx="365760" cy="365760"/>
          </a:xfrm>
          <a:prstGeom prst="ellipse">
            <a:avLst/>
          </a:prstGeom>
          <a:solidFill>
            <a:srgbClr val="E67E22"/>
          </a:solidFill>
          <a:ln/>
        </p:spPr>
      </p:sp>
      <p:sp>
        <p:nvSpPr>
          <p:cNvPr id="25" name="Text 23"/>
          <p:cNvSpPr/>
          <p:nvPr/>
        </p:nvSpPr>
        <p:spPr>
          <a:xfrm>
            <a:off x="8321040" y="4270248"/>
            <a:ext cx="365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۶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5303520" y="42062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توسعه گروه گردشگری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365760" y="420624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5D6D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آموزش راهنمایان بیشتر و تورهای منظم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7432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برنامه جامع توسعه گردشگری (به‌عنوان مدیر)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274320" y="868680"/>
            <a:ext cx="2834640" cy="3931920"/>
          </a:xfrm>
          <a:prstGeom prst="roundRect">
            <a:avLst>
              <a:gd name="adj" fmla="val 3871"/>
            </a:avLst>
          </a:prstGeom>
          <a:solidFill>
            <a:srgbClr val="FDF6F0"/>
          </a:solidFill>
          <a:ln/>
        </p:spPr>
      </p:sp>
      <p:sp>
        <p:nvSpPr>
          <p:cNvPr id="5" name="Text 3"/>
          <p:cNvSpPr/>
          <p:nvPr/>
        </p:nvSpPr>
        <p:spPr>
          <a:xfrm>
            <a:off x="411480" y="105156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فاز ۱</a:t>
            </a:r>
            <a:endParaRPr lang="en-US" sz="1600" dirty="0"/>
          </a:p>
          <a:p>
            <a:pPr rtl="1" algn="ctr" indent="0" marL="0">
              <a:buNone/>
            </a:pPr>
            <a:r>
              <a:rPr lang="en-US" sz="16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۰ تا ۳ ماه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01168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رفع کمبود WC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256032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هماهنگی ایستگاه BRT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310896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نصب نیمکت و سایه‌بان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365760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شروع عصر دلگشا منظم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246120" y="868680"/>
            <a:ext cx="2834640" cy="3931920"/>
          </a:xfrm>
          <a:prstGeom prst="roundRect">
            <a:avLst>
              <a:gd name="adj" fmla="val 3871"/>
            </a:avLst>
          </a:prstGeom>
          <a:solidFill>
            <a:srgbClr val="E67E22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05156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فاز ۲</a:t>
            </a:r>
            <a:endParaRPr lang="en-US" sz="1600" dirty="0"/>
          </a:p>
          <a:p>
            <a:pPr rtl="1"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۳ تا ۹ ماه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429000" y="201168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تقویت تابلوهای تاریخی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429000" y="256032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آموزش راهنمایان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429000" y="310896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توسعه کافه داخل مجموعه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429000" y="365760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رویدادهای ماهانه متنوع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17920" y="868680"/>
            <a:ext cx="2834640" cy="3931920"/>
          </a:xfrm>
          <a:prstGeom prst="roundRect">
            <a:avLst>
              <a:gd name="adj" fmla="val 3871"/>
            </a:avLst>
          </a:prstGeom>
          <a:solidFill>
            <a:srgbClr val="FDF6F0"/>
          </a:solidFill>
          <a:ln/>
        </p:spPr>
      </p:sp>
      <p:sp>
        <p:nvSpPr>
          <p:cNvPr id="17" name="Text 15"/>
          <p:cNvSpPr/>
          <p:nvPr/>
        </p:nvSpPr>
        <p:spPr>
          <a:xfrm>
            <a:off x="6355080" y="1051560"/>
            <a:ext cx="25603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فاز ۳</a:t>
            </a:r>
            <a:endParaRPr lang="en-US" sz="1600" dirty="0"/>
          </a:p>
          <a:p>
            <a:pPr rtl="1" algn="ctr" indent="0" marL="0">
              <a:buNone/>
            </a:pPr>
            <a:r>
              <a:rPr lang="en-US" sz="1600" b="1" dirty="0">
                <a:solidFill>
                  <a:srgbClr val="E67E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۹ تا ۱۸ ماه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00800" y="201168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ادغام در نقشه گردشگری شهر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400800" y="256032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اپلیکیشن و تور مجازی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0" y="310896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پکیج با جاذبه‌های مرکزی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0" y="3657600"/>
            <a:ext cx="2468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برندسازی گردشگری معنوی-تاریخی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27432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2C3E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فضاهای موجود مجموعه</a:t>
            </a:r>
            <a:endParaRPr lang="en-US" sz="2000" dirty="0"/>
          </a:p>
        </p:txBody>
      </p:sp>
      <p:pic>
        <p:nvPicPr>
          <p:cNvPr id="4" name="Image 0" descr="/home/workdir/attachments/courtyard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777240"/>
            <a:ext cx="4206240" cy="4023360"/>
          </a:xfrm>
          <a:prstGeom prst="rect">
            <a:avLst/>
          </a:prstGeom>
        </p:spPr>
      </p:pic>
      <p:pic>
        <p:nvPicPr>
          <p:cNvPr id="5" name="Image 1" descr="/home/workdir/attachments/takhte_garden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0" y="777240"/>
            <a:ext cx="420624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workdir/attachments/takhte_dom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48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14630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تخت فولاد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457200" y="21945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از آرامستان خاموش تا مقصد زنده گردشگری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3200400" y="2880360"/>
            <a:ext cx="2743200" cy="45720"/>
          </a:xfrm>
          <a:prstGeom prst="rect">
            <a:avLst/>
          </a:prstGeom>
          <a:solidFill>
            <a:srgbClr val="E67E22"/>
          </a:solidFill>
          <a:ln/>
        </p:spPr>
      </p:sp>
      <p:sp>
        <p:nvSpPr>
          <p:cNvPr id="7" name="Text 4"/>
          <p:cNvSpPr/>
          <p:nvPr/>
        </p:nvSpPr>
        <p:spPr>
          <a:xfrm>
            <a:off x="4572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با برنامه دقیق • با احترام به هویت • با نگاه مدیریتی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" y="429768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مدیریت گردشگری تخت فولاد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برنامه جامع گردشگری تخت فولاد اصفهان</dc:title>
  <dc:subject>PptxGenJS Presentation</dc:subject>
  <dc:creator>مدیر گردشگری تخت فولاد</dc:creator>
  <cp:lastModifiedBy>مدیر گردشگری تخت فولاد</cp:lastModifiedBy>
  <cp:revision>1</cp:revision>
  <dcterms:created xsi:type="dcterms:W3CDTF">2026-10-19T07:13:41Z</dcterms:created>
  <dcterms:modified xsi:type="dcterms:W3CDTF">2026-10-19T07:13:41Z</dcterms:modified>
</cp:coreProperties>
</file>